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Nivel de texto 1</a:t>
            </a:r>
            <a:endParaRPr sz="3200"/>
          </a:p>
          <a:p>
            <a:pPr lvl="1">
              <a:defRPr sz="1800"/>
            </a:pPr>
            <a:r>
              <a:rPr sz="3200"/>
              <a:t>Nivel de texto 2</a:t>
            </a:r>
            <a:endParaRPr sz="3200"/>
          </a:p>
          <a:p>
            <a:pPr lvl="2">
              <a:defRPr sz="1800"/>
            </a:pPr>
            <a:r>
              <a:rPr sz="3200"/>
              <a:t>Nivel de texto 3</a:t>
            </a:r>
            <a:endParaRPr sz="3200"/>
          </a:p>
          <a:p>
            <a:pPr lvl="3">
              <a:defRPr sz="1800"/>
            </a:pPr>
            <a:r>
              <a:rPr sz="3200"/>
              <a:t>Nivel de texto 4</a:t>
            </a:r>
            <a:endParaRPr sz="3200"/>
          </a:p>
          <a:p>
            <a:pPr lvl="4">
              <a:defRPr sz="1800"/>
            </a:pPr>
            <a:r>
              <a:rPr sz="32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Nivel de texto 1</a:t>
            </a:r>
            <a:endParaRPr sz="3200"/>
          </a:p>
          <a:p>
            <a:pPr lvl="1">
              <a:defRPr sz="1800"/>
            </a:pPr>
            <a:r>
              <a:rPr sz="3200"/>
              <a:t>Nivel de texto 2</a:t>
            </a:r>
            <a:endParaRPr sz="3200"/>
          </a:p>
          <a:p>
            <a:pPr lvl="2">
              <a:defRPr sz="1800"/>
            </a:pPr>
            <a:r>
              <a:rPr sz="3200"/>
              <a:t>Nivel de texto 3</a:t>
            </a:r>
            <a:endParaRPr sz="3200"/>
          </a:p>
          <a:p>
            <a:pPr lvl="3">
              <a:defRPr sz="1800"/>
            </a:pPr>
            <a:r>
              <a:rPr sz="3200"/>
              <a:t>Nivel de texto 4</a:t>
            </a:r>
            <a:endParaRPr sz="3200"/>
          </a:p>
          <a:p>
            <a:pPr lvl="4">
              <a:defRPr sz="1800"/>
            </a:pPr>
            <a:r>
              <a:rPr sz="32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Texto del título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Nivel de texto 1</a:t>
            </a:r>
            <a:endParaRPr sz="3200"/>
          </a:p>
          <a:p>
            <a:pPr lvl="1">
              <a:defRPr sz="1800"/>
            </a:pPr>
            <a:r>
              <a:rPr sz="3200"/>
              <a:t>Nivel de texto 2</a:t>
            </a:r>
            <a:endParaRPr sz="3200"/>
          </a:p>
          <a:p>
            <a:pPr lvl="2">
              <a:defRPr sz="1800"/>
            </a:pPr>
            <a:r>
              <a:rPr sz="3200"/>
              <a:t>Nivel de texto 3</a:t>
            </a:r>
            <a:endParaRPr sz="3200"/>
          </a:p>
          <a:p>
            <a:pPr lvl="3">
              <a:defRPr sz="1800"/>
            </a:pPr>
            <a:r>
              <a:rPr sz="3200"/>
              <a:t>Nivel de texto 4</a:t>
            </a:r>
            <a:endParaRPr sz="3200"/>
          </a:p>
          <a:p>
            <a:pPr lvl="4">
              <a:defRPr sz="1800"/>
            </a:pPr>
            <a:r>
              <a:rPr sz="32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Nivel de texto 1</a:t>
            </a:r>
            <a:endParaRPr sz="3600"/>
          </a:p>
          <a:p>
            <a:pPr lvl="1">
              <a:defRPr sz="1800"/>
            </a:pPr>
            <a:r>
              <a:rPr sz="3600"/>
              <a:t>Nivel de texto 2</a:t>
            </a:r>
            <a:endParaRPr sz="3600"/>
          </a:p>
          <a:p>
            <a:pPr lvl="2">
              <a:defRPr sz="1800"/>
            </a:pPr>
            <a:r>
              <a:rPr sz="3600"/>
              <a:t>Nivel de texto 3</a:t>
            </a:r>
            <a:endParaRPr sz="3600"/>
          </a:p>
          <a:p>
            <a:pPr lvl="3">
              <a:defRPr sz="1800"/>
            </a:pPr>
            <a:r>
              <a:rPr sz="3600"/>
              <a:t>Nivel de texto 4</a:t>
            </a:r>
            <a:endParaRPr sz="3600"/>
          </a:p>
          <a:p>
            <a:pPr lvl="4">
              <a:defRPr sz="1800"/>
            </a:pPr>
            <a:r>
              <a:rPr sz="36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Nivel de texto 1</a:t>
            </a:r>
            <a:endParaRPr sz="2800"/>
          </a:p>
          <a:p>
            <a:pPr lvl="1">
              <a:defRPr sz="1800"/>
            </a:pPr>
            <a:r>
              <a:rPr sz="2800"/>
              <a:t>Nivel de texto 2</a:t>
            </a:r>
            <a:endParaRPr sz="2800"/>
          </a:p>
          <a:p>
            <a:pPr lvl="2">
              <a:defRPr sz="1800"/>
            </a:pPr>
            <a:r>
              <a:rPr sz="2800"/>
              <a:t>Nivel de texto 3</a:t>
            </a:r>
            <a:endParaRPr sz="2800"/>
          </a:p>
          <a:p>
            <a:pPr lvl="3">
              <a:defRPr sz="1800"/>
            </a:pPr>
            <a:r>
              <a:rPr sz="2800"/>
              <a:t>Nivel de texto 4</a:t>
            </a:r>
            <a:endParaRPr sz="2800"/>
          </a:p>
          <a:p>
            <a:pPr lvl="4">
              <a:defRPr sz="1800"/>
            </a:pPr>
            <a:r>
              <a:rPr sz="28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Nivel de texto 1</a:t>
            </a:r>
            <a:endParaRPr sz="3600"/>
          </a:p>
          <a:p>
            <a:pPr lvl="1">
              <a:defRPr sz="1800"/>
            </a:pPr>
            <a:r>
              <a:rPr sz="3600"/>
              <a:t>Nivel de texto 2</a:t>
            </a:r>
            <a:endParaRPr sz="3600"/>
          </a:p>
          <a:p>
            <a:pPr lvl="2">
              <a:defRPr sz="1800"/>
            </a:pPr>
            <a:r>
              <a:rPr sz="3600"/>
              <a:t>Nivel de texto 3</a:t>
            </a:r>
            <a:endParaRPr sz="3600"/>
          </a:p>
          <a:p>
            <a:pPr lvl="3">
              <a:defRPr sz="1800"/>
            </a:pPr>
            <a:r>
              <a:rPr sz="3600"/>
              <a:t>Nivel de texto 4</a:t>
            </a:r>
            <a:endParaRPr sz="3600"/>
          </a:p>
          <a:p>
            <a:pPr lvl="4">
              <a:defRPr sz="1800"/>
            </a:pPr>
            <a:r>
              <a:rPr sz="3600"/>
              <a:t>Nivel de texto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Texto del título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Nivel de texto 1</a:t>
            </a:r>
            <a:endParaRPr sz="3600"/>
          </a:p>
          <a:p>
            <a:pPr lvl="1">
              <a:defRPr sz="1800"/>
            </a:pPr>
            <a:r>
              <a:rPr sz="3600"/>
              <a:t>Nivel de texto 2</a:t>
            </a:r>
            <a:endParaRPr sz="3600"/>
          </a:p>
          <a:p>
            <a:pPr lvl="2">
              <a:defRPr sz="1800"/>
            </a:pPr>
            <a:r>
              <a:rPr sz="3600"/>
              <a:t>Nivel de texto 3</a:t>
            </a:r>
            <a:endParaRPr sz="3600"/>
          </a:p>
          <a:p>
            <a:pPr lvl="3">
              <a:defRPr sz="1800"/>
            </a:pPr>
            <a:r>
              <a:rPr sz="3600"/>
              <a:t>Nivel de texto 4</a:t>
            </a:r>
            <a:endParaRPr sz="3600"/>
          </a:p>
          <a:p>
            <a:pPr lvl="4">
              <a:defRPr sz="1800"/>
            </a:pPr>
            <a:r>
              <a:rPr sz="3600"/>
              <a:t>Nivel de texto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g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412" sz="4400"/>
            </a:lvl1pPr>
          </a:lstStyle>
          <a:p>
            <a:pPr lvl="0">
              <a:defRPr spc="0" sz="1800"/>
            </a:pPr>
            <a:r>
              <a:rPr spc="412" sz="4400"/>
              <a:t>Motivacion y crecimiento personal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78358">
              <a:spcBef>
                <a:spcPts val="500"/>
              </a:spcBef>
              <a:defRPr sz="1800"/>
            </a:pPr>
            <a:r>
              <a:rPr sz="3168"/>
              <a:t>Maria Alejandra Padilla</a:t>
            </a:r>
            <a:endParaRPr sz="3168"/>
          </a:p>
          <a:p>
            <a:pPr lvl="0" defTabSz="578358">
              <a:spcBef>
                <a:spcPts val="500"/>
              </a:spcBef>
              <a:defRPr sz="1800"/>
            </a:pPr>
            <a:r>
              <a:rPr sz="3168"/>
              <a:t>Psicologa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rgbClr val="E90062"/>
              </a:buClr>
            </a:lvl1pPr>
          </a:lstStyle>
          <a:p>
            <a:pPr lvl="0">
              <a:defRPr sz="1800"/>
            </a:pPr>
            <a:r>
              <a:rPr sz="3600"/>
              <a:t>La aplicación práctica de toda la información sobre Desarrollo Personal debe ir precedida de una determinación clara sobre el Proyecto de Vida de cada persona; es decir, que cada uno debe describir su Misión y Visión de vida, su Propósito, sus valores y principios, sus Metas, etc. 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8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61318" y="1292401"/>
            <a:ext cx="11494581" cy="71387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3020413" y="3715491"/>
            <a:ext cx="696110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¡ GRACIAS !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7" name="image5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4596" y="575522"/>
            <a:ext cx="10753196" cy="833177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412" sz="4400"/>
            </a:lvl1pPr>
          </a:lstStyle>
          <a:p>
            <a:pPr lvl="0">
              <a:defRPr spc="0" sz="1800"/>
            </a:pPr>
            <a:r>
              <a:rPr spc="412" sz="4400"/>
              <a:t>CONCEPTO DE MOTIVACION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400"/>
              </a:spcBef>
              <a:buClr>
                <a:srgbClr val="E90062"/>
              </a:buClr>
              <a:defRPr sz="1800"/>
            </a:pPr>
            <a:r>
              <a:rPr sz="3600"/>
              <a:t>La motivación está constituida por todos los factores capaces de provocar, mantener y dirigir la conducta hacia un objetivo.</a:t>
            </a:r>
            <a:endParaRPr sz="3600"/>
          </a:p>
          <a:p>
            <a:pPr lvl="0">
              <a:spcBef>
                <a:spcPts val="400"/>
              </a:spcBef>
              <a:buClr>
                <a:srgbClr val="E90062"/>
              </a:buClr>
              <a:defRPr sz="1800"/>
            </a:pPr>
            <a:r>
              <a:rPr sz="3600"/>
              <a:t>La motivación también es considerada como el impulso que conduce a una persona a elegir y realizar una acción entre aquellas alternativas que se presentan en una determinada situación. 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412" sz="4400"/>
            </a:lvl1pPr>
          </a:lstStyle>
          <a:p>
            <a:pPr lvl="0">
              <a:defRPr spc="0" sz="1800"/>
            </a:pPr>
            <a:r>
              <a:rPr spc="412" sz="4400"/>
              <a:t>EL CICLO MOTIVACIONAL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73379" indent="-373379" defTabSz="490727">
              <a:lnSpc>
                <a:spcPct val="135000"/>
              </a:lnSpc>
              <a:spcBef>
                <a:spcPts val="3500"/>
              </a:spcBef>
              <a:buClr>
                <a:srgbClr val="E90062"/>
              </a:buClr>
              <a:defRPr sz="1800"/>
            </a:pPr>
            <a:r>
              <a:rPr sz="3024"/>
              <a:t>a)     Homeostasis. Es decir, en cierto momento el organismo humano permanece en estado de equilibrio.</a:t>
            </a:r>
            <a:endParaRPr sz="3024"/>
          </a:p>
          <a:p>
            <a:pPr lvl="0" marL="373379" indent="-373379" defTabSz="490727">
              <a:lnSpc>
                <a:spcPct val="135000"/>
              </a:lnSpc>
              <a:spcBef>
                <a:spcPts val="3500"/>
              </a:spcBef>
              <a:buClr>
                <a:srgbClr val="E90062"/>
              </a:buClr>
              <a:defRPr sz="1800"/>
            </a:pPr>
            <a:r>
              <a:rPr sz="3024"/>
              <a:t>b)     Estímulo. Es cuando aparece un estímulo y genera una necesidad.</a:t>
            </a:r>
            <a:endParaRPr sz="3024"/>
          </a:p>
          <a:p>
            <a:pPr lvl="0" marL="373379" indent="-373379" defTabSz="490727">
              <a:lnSpc>
                <a:spcPct val="135000"/>
              </a:lnSpc>
              <a:spcBef>
                <a:spcPts val="3500"/>
              </a:spcBef>
              <a:buClr>
                <a:srgbClr val="E90062"/>
              </a:buClr>
              <a:defRPr sz="1800"/>
            </a:pPr>
            <a:r>
              <a:rPr sz="3024"/>
              <a:t>c)      Necesidad. Esta necesidad (insatisfecha aún), provoca un estado de tensión.</a:t>
            </a:r>
            <a:endParaRPr sz="3024"/>
          </a:p>
          <a:p>
            <a:pPr lvl="0" marL="373379" indent="-373379" defTabSz="490727">
              <a:lnSpc>
                <a:spcPct val="135000"/>
              </a:lnSpc>
              <a:spcBef>
                <a:spcPts val="3500"/>
              </a:spcBef>
              <a:buClr>
                <a:srgbClr val="E90062"/>
              </a:buClr>
              <a:defRPr sz="1800"/>
            </a:pPr>
            <a:r>
              <a:rPr sz="3024"/>
              <a:t>d)     Estado de tensión. La tensión produce un impulso que da lugar a un comportamiento o acción.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500"/>
              </a:spcBef>
              <a:buClr>
                <a:srgbClr val="E90062"/>
              </a:buClr>
              <a:defRPr sz="1800"/>
            </a:pPr>
            <a:r>
              <a:rPr sz="3600"/>
              <a:t>e)     Comportamiento. El comportamiento, al activarse, se dirige a satisfacer dicha necesidad. Alcanza el objetivo satisfactoriamente</a:t>
            </a:r>
            <a:endParaRPr sz="3600"/>
          </a:p>
          <a:p>
            <a:pPr lvl="0">
              <a:spcBef>
                <a:spcPts val="500"/>
              </a:spcBef>
              <a:buClr>
                <a:srgbClr val="E90062"/>
              </a:buClr>
              <a:defRPr sz="1800"/>
            </a:pPr>
            <a:r>
              <a:rPr sz="3600"/>
              <a:t>f)        Satisfacción. Si se satisface la necesidad, el organismo retorna a su estado de equilibrio, hasta que otro estimulo se presente. Toda satisfacción es básicamente una liberación de tensión que permite el retorno al equilibrio homeostático anterior.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233679">
              <a:defRPr sz="1800"/>
            </a:pPr>
            <a:r>
              <a:rPr sz="3200"/>
              <a:t>Sin embargo, para redondear el concepto básico, cabe señalar que cuando una necesidad no es satisfecha dentro de un tiempo razonable, puede llevar a ciertas reacciones como las siguientes:</a:t>
            </a:r>
            <a:br>
              <a:rPr sz="3200"/>
            </a:br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2" name="Shape 5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500"/>
              </a:spcBef>
              <a:buClr>
                <a:srgbClr val="E90062"/>
              </a:buClr>
              <a:defRPr sz="1800"/>
            </a:pPr>
            <a:r>
              <a:rPr sz="3600"/>
              <a:t>a)     Desorganización del comportamiento (conducta ilógica y sin explicación aparente).</a:t>
            </a:r>
            <a:endParaRPr sz="3600"/>
          </a:p>
          <a:p>
            <a:pPr lvl="0">
              <a:spcBef>
                <a:spcPts val="500"/>
              </a:spcBef>
              <a:buClr>
                <a:srgbClr val="E90062"/>
              </a:buClr>
              <a:defRPr sz="1800"/>
            </a:pPr>
            <a:r>
              <a:rPr sz="3600"/>
              <a:t>b)     Agresividad (física, verbal, etc.) </a:t>
            </a:r>
            <a:endParaRPr sz="3600"/>
          </a:p>
          <a:p>
            <a:pPr lvl="0">
              <a:spcBef>
                <a:spcPts val="500"/>
              </a:spcBef>
              <a:buClr>
                <a:srgbClr val="E90062"/>
              </a:buClr>
              <a:defRPr sz="1800"/>
            </a:pPr>
            <a:r>
              <a:rPr sz="3600"/>
              <a:t>c)      Reacciones emocionales (ansiedad, aflicción, nerviosismo y otras manifestaciones como insomnio, problemas circulatorios y digestivos etc.) </a:t>
            </a:r>
            <a:endParaRPr sz="3600"/>
          </a:p>
          <a:p>
            <a:pPr lvl="0">
              <a:spcBef>
                <a:spcPts val="500"/>
              </a:spcBef>
              <a:buClr>
                <a:srgbClr val="E90062"/>
              </a:buClr>
              <a:defRPr sz="1800"/>
            </a:pPr>
            <a:r>
              <a:rPr sz="3600"/>
              <a:t>d)     Alineación, apatía y desinterés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pc="412" sz="4400"/>
            </a:lvl1pPr>
          </a:lstStyle>
          <a:p>
            <a:pPr lvl="0">
              <a:defRPr spc="0" sz="1800"/>
            </a:pPr>
            <a:r>
              <a:rPr spc="412" sz="4400"/>
              <a:t>En cuanto a crecimiento personal</a:t>
            </a:r>
          </a:p>
        </p:txBody>
      </p:sp>
      <p:sp>
        <p:nvSpPr>
          <p:cNvPr id="55" name="Shape 5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rgbClr val="E90062"/>
              </a:buClr>
            </a:lvl1pPr>
          </a:lstStyle>
          <a:p>
            <a:pPr lvl="0">
              <a:defRPr sz="1800"/>
            </a:pPr>
            <a:r>
              <a:rPr sz="3600"/>
              <a:t>Por desarrollo personal o crecimiento personal se entiende la superación de la persona en todas las áreas importantes de la vida: salud física y mental, desarrollo espiritual, carrera y formación profesional, riqueza y relaciones interpersonales, etc.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buClr>
                <a:srgbClr val="E90062"/>
              </a:buClr>
            </a:lvl1pPr>
          </a:lstStyle>
          <a:p>
            <a:pPr lvl="0">
              <a:defRPr sz="1800"/>
            </a:pPr>
            <a:r>
              <a:rPr sz="3600"/>
              <a:t>cual es la verdadera motivación para buscar nuestro desarrollo personal?, esto es nuestra meta final o solo un camino para alcanzar otro propósito?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